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943">
          <p15:clr>
            <a:srgbClr val="A4A3A4"/>
          </p15:clr>
        </p15:guide>
        <p15:guide id="2" pos="1379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A020"/>
    <a:srgbClr val="2C7799"/>
    <a:srgbClr val="7F5929"/>
    <a:srgbClr val="FFC900"/>
    <a:srgbClr val="FCBD24"/>
    <a:srgbClr val="EAFBA1"/>
    <a:srgbClr val="F7BC2B"/>
    <a:srgbClr val="93B648"/>
    <a:srgbClr val="708B39"/>
    <a:srgbClr val="F3AF2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936" autoAdjust="0"/>
    <p:restoredTop sz="50000" autoAdjust="0"/>
  </p:normalViewPr>
  <p:slideViewPr>
    <p:cSldViewPr snapToGrid="0" snapToObjects="1">
      <p:cViewPr varScale="1">
        <p:scale>
          <a:sx n="11" d="100"/>
          <a:sy n="11" d="100"/>
        </p:scale>
        <p:origin x="1555" y="82"/>
      </p:cViewPr>
      <p:guideLst>
        <p:guide orient="horz" pos="8943"/>
        <p:guide pos="1379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tiff>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2C2F6D-E2DD-654C-86A4-7C4BF0AE8031}" type="datetimeFigureOut">
              <a:rPr lang="en-US" smtClean="0"/>
              <a:t>12/4/2017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85DD62-AED9-014F-82CD-E2F40619B047}" type="slidenum">
              <a:rPr lang="en-US" smtClean="0"/>
              <a:t>‹#›</a:t>
            </a:fld>
            <a:endParaRPr lang="en-US"/>
          </a:p>
        </p:txBody>
      </p:sp>
    </p:spTree>
    <p:extLst>
      <p:ext uri="{BB962C8B-B14F-4D97-AF65-F5344CB8AC3E}">
        <p14:creationId xmlns:p14="http://schemas.microsoft.com/office/powerpoint/2010/main" val="321010267"/>
      </p:ext>
    </p:extLst>
  </p:cSld>
  <p:clrMap bg1="lt1" tx1="dk1" bg2="lt2" tx2="dk2" accent1="accent1" accent2="accent2" accent3="accent3" accent4="accent4" accent5="accent5" accent6="accent6" hlink="hlink" folHlink="folHlink"/>
  <p:notesStyle>
    <a:lvl1pPr marL="0" algn="l" defTabSz="2194560" rtl="0" eaLnBrk="1" latinLnBrk="0" hangingPunct="1">
      <a:defRPr sz="5800" kern="1200">
        <a:solidFill>
          <a:schemeClr val="tx1"/>
        </a:solidFill>
        <a:latin typeface="+mn-lt"/>
        <a:ea typeface="+mn-ea"/>
        <a:cs typeface="+mn-cs"/>
      </a:defRPr>
    </a:lvl1pPr>
    <a:lvl2pPr marL="2194560" algn="l" defTabSz="2194560" rtl="0" eaLnBrk="1" latinLnBrk="0" hangingPunct="1">
      <a:defRPr sz="5800" kern="1200">
        <a:solidFill>
          <a:schemeClr val="tx1"/>
        </a:solidFill>
        <a:latin typeface="+mn-lt"/>
        <a:ea typeface="+mn-ea"/>
        <a:cs typeface="+mn-cs"/>
      </a:defRPr>
    </a:lvl2pPr>
    <a:lvl3pPr marL="4389120" algn="l" defTabSz="2194560" rtl="0" eaLnBrk="1" latinLnBrk="0" hangingPunct="1">
      <a:defRPr sz="5800" kern="1200">
        <a:solidFill>
          <a:schemeClr val="tx1"/>
        </a:solidFill>
        <a:latin typeface="+mn-lt"/>
        <a:ea typeface="+mn-ea"/>
        <a:cs typeface="+mn-cs"/>
      </a:defRPr>
    </a:lvl3pPr>
    <a:lvl4pPr marL="6583680" algn="l" defTabSz="2194560" rtl="0" eaLnBrk="1" latinLnBrk="0" hangingPunct="1">
      <a:defRPr sz="5800" kern="1200">
        <a:solidFill>
          <a:schemeClr val="tx1"/>
        </a:solidFill>
        <a:latin typeface="+mn-lt"/>
        <a:ea typeface="+mn-ea"/>
        <a:cs typeface="+mn-cs"/>
      </a:defRPr>
    </a:lvl4pPr>
    <a:lvl5pPr marL="8778240" algn="l" defTabSz="2194560" rtl="0" eaLnBrk="1" latinLnBrk="0" hangingPunct="1">
      <a:defRPr sz="5800" kern="1200">
        <a:solidFill>
          <a:schemeClr val="tx1"/>
        </a:solidFill>
        <a:latin typeface="+mn-lt"/>
        <a:ea typeface="+mn-ea"/>
        <a:cs typeface="+mn-cs"/>
      </a:defRPr>
    </a:lvl5pPr>
    <a:lvl6pPr marL="10972800" algn="l" defTabSz="2194560" rtl="0" eaLnBrk="1" latinLnBrk="0" hangingPunct="1">
      <a:defRPr sz="5800" kern="1200">
        <a:solidFill>
          <a:schemeClr val="tx1"/>
        </a:solidFill>
        <a:latin typeface="+mn-lt"/>
        <a:ea typeface="+mn-ea"/>
        <a:cs typeface="+mn-cs"/>
      </a:defRPr>
    </a:lvl6pPr>
    <a:lvl7pPr marL="13167360" algn="l" defTabSz="2194560" rtl="0" eaLnBrk="1" latinLnBrk="0" hangingPunct="1">
      <a:defRPr sz="5800" kern="1200">
        <a:solidFill>
          <a:schemeClr val="tx1"/>
        </a:solidFill>
        <a:latin typeface="+mn-lt"/>
        <a:ea typeface="+mn-ea"/>
        <a:cs typeface="+mn-cs"/>
      </a:defRPr>
    </a:lvl7pPr>
    <a:lvl8pPr marL="15361920" algn="l" defTabSz="2194560" rtl="0" eaLnBrk="1" latinLnBrk="0" hangingPunct="1">
      <a:defRPr sz="5800" kern="1200">
        <a:solidFill>
          <a:schemeClr val="tx1"/>
        </a:solidFill>
        <a:latin typeface="+mn-lt"/>
        <a:ea typeface="+mn-ea"/>
        <a:cs typeface="+mn-cs"/>
      </a:defRPr>
    </a:lvl8pPr>
    <a:lvl9pPr marL="17556480" algn="l" defTabSz="219456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85DD62-AED9-014F-82CD-E2F40619B047}" type="slidenum">
              <a:rPr lang="en-US" smtClean="0"/>
              <a:t>1</a:t>
            </a:fld>
            <a:endParaRPr lang="en-US"/>
          </a:p>
        </p:txBody>
      </p:sp>
    </p:spTree>
    <p:extLst>
      <p:ext uri="{BB962C8B-B14F-4D97-AF65-F5344CB8AC3E}">
        <p14:creationId xmlns:p14="http://schemas.microsoft.com/office/powerpoint/2010/main" val="3733358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EC6199-44F3-DD4C-A9AD-3B7E0A41CF89}" type="datetimeFigureOut">
              <a:rPr lang="en-US" smtClean="0"/>
              <a:t>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3136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4455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57445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014681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EC6199-44F3-DD4C-A9AD-3B7E0A41CF89}" type="datetimeFigureOut">
              <a:rPr lang="en-US" smtClean="0"/>
              <a:t>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19800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EC6199-44F3-DD4C-A9AD-3B7E0A41CF89}" type="datetimeFigureOut">
              <a:rPr lang="en-US" smtClean="0"/>
              <a:t>12/4/2017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261097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EC6199-44F3-DD4C-A9AD-3B7E0A41CF89}" type="datetimeFigureOut">
              <a:rPr lang="en-US" smtClean="0"/>
              <a:t>12/4/2017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831257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EC6199-44F3-DD4C-A9AD-3B7E0A41CF89}" type="datetimeFigureOut">
              <a:rPr lang="en-US" smtClean="0"/>
              <a:t>12/4/2017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673807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C6199-44F3-DD4C-A9AD-3B7E0A41CF89}" type="datetimeFigureOut">
              <a:rPr lang="en-US" smtClean="0"/>
              <a:t>12/4/2017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4173257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12/4/2017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09864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12/4/2017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61283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84EC6199-44F3-DD4C-A9AD-3B7E0A41CF89}" type="datetimeFigureOut">
              <a:rPr lang="en-US" smtClean="0"/>
              <a:t>12/4/2017</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622F6098-2AE3-AC4B-AB4B-52CE0E5ACBAB}" type="slidenum">
              <a:rPr lang="en-US" smtClean="0"/>
              <a:t>‹#›</a:t>
            </a:fld>
            <a:endParaRPr lang="en-US"/>
          </a:p>
        </p:txBody>
      </p:sp>
    </p:spTree>
    <p:extLst>
      <p:ext uri="{BB962C8B-B14F-4D97-AF65-F5344CB8AC3E}">
        <p14:creationId xmlns:p14="http://schemas.microsoft.com/office/powerpoint/2010/main" val="3068286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descr="BrandBar_New_flag_onl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686801" y="27116971"/>
            <a:ext cx="35482696" cy="6111743"/>
          </a:xfrm>
          <a:prstGeom prst="rect">
            <a:avLst/>
          </a:prstGeom>
        </p:spPr>
      </p:pic>
      <p:sp>
        <p:nvSpPr>
          <p:cNvPr id="10" name="TextBox 9"/>
          <p:cNvSpPr txBox="1"/>
          <p:nvPr/>
        </p:nvSpPr>
        <p:spPr>
          <a:xfrm>
            <a:off x="352337" y="1800277"/>
            <a:ext cx="21151344" cy="2821285"/>
          </a:xfrm>
          <a:prstGeom prst="rect">
            <a:avLst/>
          </a:prstGeom>
          <a:noFill/>
        </p:spPr>
        <p:txBody>
          <a:bodyPr wrap="square" rtlCol="0">
            <a:spAutoFit/>
          </a:bodyPr>
          <a:lstStyle/>
          <a:p>
            <a:pPr algn="ctr">
              <a:lnSpc>
                <a:spcPct val="80000"/>
              </a:lnSpc>
            </a:pPr>
            <a:r>
              <a:rPr lang="en-US" sz="13000" b="1" spc="60" dirty="0"/>
              <a:t>Merkle Votes</a:t>
            </a:r>
            <a:br>
              <a:rPr lang="en-US" sz="7200" b="1" spc="60" dirty="0"/>
            </a:br>
            <a:r>
              <a:rPr lang="en-US" sz="8800" b="1" spc="60" dirty="0"/>
              <a:t>Hashing Within Binary Trees</a:t>
            </a:r>
            <a:endParaRPr lang="en-US" sz="6000" dirty="0">
              <a:solidFill>
                <a:srgbClr val="000000"/>
              </a:solidFill>
            </a:endParaRPr>
          </a:p>
        </p:txBody>
      </p:sp>
      <p:sp>
        <p:nvSpPr>
          <p:cNvPr id="11" name="Rectangle 10"/>
          <p:cNvSpPr/>
          <p:nvPr/>
        </p:nvSpPr>
        <p:spPr>
          <a:xfrm>
            <a:off x="4549549" y="4584713"/>
            <a:ext cx="13614742" cy="707886"/>
          </a:xfrm>
          <a:prstGeom prst="rect">
            <a:avLst/>
          </a:prstGeom>
        </p:spPr>
        <p:txBody>
          <a:bodyPr wrap="square">
            <a:spAutoFit/>
          </a:bodyPr>
          <a:lstStyle/>
          <a:p>
            <a:r>
              <a:rPr lang="en-US" sz="4000" b="1" dirty="0"/>
              <a:t>Sam Blair, Sam Goering, </a:t>
            </a:r>
            <a:r>
              <a:rPr lang="en-US" sz="4000" b="1" dirty="0" err="1"/>
              <a:t>Oyedola</a:t>
            </a:r>
            <a:r>
              <a:rPr lang="en-US" sz="4000" b="1" dirty="0"/>
              <a:t> Ajao, and Easton Tuttle</a:t>
            </a:r>
          </a:p>
        </p:txBody>
      </p:sp>
      <p:sp>
        <p:nvSpPr>
          <p:cNvPr id="62" name="TextBox 61"/>
          <p:cNvSpPr txBox="1"/>
          <p:nvPr/>
        </p:nvSpPr>
        <p:spPr>
          <a:xfrm>
            <a:off x="5262431" y="634778"/>
            <a:ext cx="12188978" cy="1261884"/>
          </a:xfrm>
          <a:prstGeom prst="rect">
            <a:avLst/>
          </a:prstGeom>
          <a:noFill/>
        </p:spPr>
        <p:txBody>
          <a:bodyPr wrap="none" rtlCol="0">
            <a:spAutoFit/>
          </a:bodyPr>
          <a:lstStyle/>
          <a:p>
            <a:pPr algn="ctr"/>
            <a:r>
              <a:rPr lang="en-US" sz="7600" b="1" dirty="0">
                <a:solidFill>
                  <a:schemeClr val="tx1">
                    <a:lumMod val="50000"/>
                    <a:lumOff val="50000"/>
                  </a:schemeClr>
                </a:solidFill>
                <a:latin typeface="Avenir Book"/>
                <a:cs typeface="Avenir Book"/>
              </a:rPr>
              <a:t>Fall 2017 | CS 2030 | UWYO</a:t>
            </a:r>
          </a:p>
        </p:txBody>
      </p:sp>
      <p:sp>
        <p:nvSpPr>
          <p:cNvPr id="83" name="Rectangle 82"/>
          <p:cNvSpPr/>
          <p:nvPr/>
        </p:nvSpPr>
        <p:spPr>
          <a:xfrm>
            <a:off x="707810" y="544379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Motivation</a:t>
            </a:r>
          </a:p>
        </p:txBody>
      </p:sp>
      <p:sp>
        <p:nvSpPr>
          <p:cNvPr id="13" name="Rectangle 12"/>
          <p:cNvSpPr/>
          <p:nvPr/>
        </p:nvSpPr>
        <p:spPr>
          <a:xfrm>
            <a:off x="466183" y="6308767"/>
            <a:ext cx="20968083" cy="4098090"/>
          </a:xfrm>
          <a:prstGeom prst="rect">
            <a:avLst/>
          </a:prstGeom>
        </p:spPr>
        <p:txBody>
          <a:bodyPr wrap="square">
            <a:noAutofit/>
          </a:bodyPr>
          <a:lstStyle/>
          <a:p>
            <a:pPr algn="ctr"/>
            <a:endParaRPr lang="en-US" sz="5000" b="1" dirty="0"/>
          </a:p>
        </p:txBody>
      </p:sp>
      <p:sp>
        <p:nvSpPr>
          <p:cNvPr id="21" name="Rectangle 20"/>
          <p:cNvSpPr/>
          <p:nvPr/>
        </p:nvSpPr>
        <p:spPr>
          <a:xfrm>
            <a:off x="827386" y="11410646"/>
            <a:ext cx="20461422" cy="7662068"/>
          </a:xfrm>
          <a:prstGeom prst="rect">
            <a:avLst/>
          </a:prstGeom>
        </p:spPr>
        <p:txBody>
          <a:bodyPr wrap="square">
            <a:noAutofit/>
          </a:bodyPr>
          <a:lstStyle/>
          <a:p>
            <a:endParaRPr lang="en-US" sz="4000" dirty="0"/>
          </a:p>
        </p:txBody>
      </p:sp>
      <p:sp>
        <p:nvSpPr>
          <p:cNvPr id="22" name="Rectangle 21"/>
          <p:cNvSpPr/>
          <p:nvPr/>
        </p:nvSpPr>
        <p:spPr>
          <a:xfrm>
            <a:off x="18808199" y="31544873"/>
            <a:ext cx="24190843" cy="1754326"/>
          </a:xfrm>
          <a:prstGeom prst="rect">
            <a:avLst/>
          </a:prstGeom>
        </p:spPr>
        <p:txBody>
          <a:bodyPr wrap="square">
            <a:spAutoFit/>
          </a:bodyPr>
          <a:lstStyle/>
          <a:p>
            <a:r>
              <a:rPr lang="is-IS" sz="3600" dirty="0"/>
              <a:t>Thank you to Rafer Cooley and Mike Borowczak for </a:t>
            </a:r>
          </a:p>
          <a:p>
            <a:r>
              <a:rPr lang="is-IS" sz="3600" dirty="0"/>
              <a:t>their help on this project!</a:t>
            </a:r>
          </a:p>
          <a:p>
            <a:endParaRPr lang="en-US" sz="3600" dirty="0"/>
          </a:p>
        </p:txBody>
      </p:sp>
      <p:sp>
        <p:nvSpPr>
          <p:cNvPr id="40" name="Rectangle 39"/>
          <p:cNvSpPr/>
          <p:nvPr/>
        </p:nvSpPr>
        <p:spPr>
          <a:xfrm>
            <a:off x="22546515" y="15144010"/>
            <a:ext cx="20707174" cy="3539430"/>
          </a:xfrm>
          <a:prstGeom prst="rect">
            <a:avLst/>
          </a:prstGeom>
        </p:spPr>
        <p:txBody>
          <a:bodyPr wrap="square">
            <a:spAutoFit/>
          </a:bodyPr>
          <a:lstStyle/>
          <a:p>
            <a:pPr fontAlgn="base"/>
            <a:r>
              <a:rPr lang="en-US" sz="4800" dirty="0"/>
              <a:t>Number of operations to insert a data node: O(3/2 (n))</a:t>
            </a:r>
          </a:p>
          <a:p>
            <a:pPr fontAlgn="base"/>
            <a:r>
              <a:rPr lang="en-US" sz="4800" dirty="0"/>
              <a:t>Number of operations to re-compute hashes on entry of a new node: O(n-1)</a:t>
            </a:r>
          </a:p>
          <a:p>
            <a:pPr fontAlgn="base"/>
            <a:r>
              <a:rPr lang="en-US" sz="4800" dirty="0"/>
              <a:t>Number of operations to compare if two trees are identical: O(2n)</a:t>
            </a:r>
          </a:p>
          <a:p>
            <a:pPr fontAlgn="base"/>
            <a:r>
              <a:rPr lang="en-US" sz="4800" dirty="0"/>
              <a:t>Number of operations to determine if two trees differ: O(2n)</a:t>
            </a:r>
          </a:p>
          <a:p>
            <a:pPr algn="r"/>
            <a:endParaRPr lang="en-US" sz="3200" dirty="0"/>
          </a:p>
        </p:txBody>
      </p:sp>
      <p:sp>
        <p:nvSpPr>
          <p:cNvPr id="47" name="Rectangle 46"/>
          <p:cNvSpPr/>
          <p:nvPr/>
        </p:nvSpPr>
        <p:spPr>
          <a:xfrm>
            <a:off x="22448409" y="1433366"/>
            <a:ext cx="20497806" cy="2693535"/>
          </a:xfrm>
          <a:prstGeom prst="rect">
            <a:avLst/>
          </a:prstGeom>
        </p:spPr>
        <p:txBody>
          <a:bodyPr wrap="square">
            <a:noAutofit/>
          </a:bodyPr>
          <a:lstStyle/>
          <a:p>
            <a:endParaRPr lang="en-US" sz="4200" dirty="0"/>
          </a:p>
        </p:txBody>
      </p:sp>
      <p:sp>
        <p:nvSpPr>
          <p:cNvPr id="38" name="Rectangle 37"/>
          <p:cNvSpPr/>
          <p:nvPr/>
        </p:nvSpPr>
        <p:spPr>
          <a:xfrm>
            <a:off x="827386" y="12282951"/>
            <a:ext cx="20391123" cy="5297592"/>
          </a:xfrm>
          <a:prstGeom prst="rect">
            <a:avLst/>
          </a:prstGeom>
        </p:spPr>
        <p:txBody>
          <a:bodyPr wrap="square">
            <a:noAutofit/>
          </a:bodyPr>
          <a:lstStyle/>
          <a:p>
            <a:r>
              <a:rPr lang="en-US" sz="6000" dirty="0"/>
              <a:t>Our group was able to complete this Merkle tree with our knowledge of data structures and how to implement them. The important data structures to understand during this project include: linked lists and, custom tree nodes containing-a time stamp, data, and two node pointers. </a:t>
            </a:r>
          </a:p>
        </p:txBody>
      </p:sp>
      <p:sp>
        <p:nvSpPr>
          <p:cNvPr id="39" name="Rectangle 38"/>
          <p:cNvSpPr/>
          <p:nvPr/>
        </p:nvSpPr>
        <p:spPr>
          <a:xfrm>
            <a:off x="769323" y="6324564"/>
            <a:ext cx="20481843" cy="5017044"/>
          </a:xfrm>
          <a:prstGeom prst="rect">
            <a:avLst/>
          </a:prstGeom>
        </p:spPr>
        <p:txBody>
          <a:bodyPr wrap="square">
            <a:noAutofit/>
          </a:bodyPr>
          <a:lstStyle/>
          <a:p>
            <a:r>
              <a:rPr lang="en-US" sz="4800" dirty="0"/>
              <a:t>The creation of a Merkel tree allows for votes to be stored via encryption. Specifically, hashing the names of the voters or identification associated with their vote. This allows for voters to remain anonymous which provides a good sense of privacy. This privacy could prove useful for countries or regions where voters are prosecuted by opposing sides for who they voted for. In todays age these groups get this information from poorly secured data structures which do not hide voter information.</a:t>
            </a:r>
          </a:p>
        </p:txBody>
      </p:sp>
      <p:sp>
        <p:nvSpPr>
          <p:cNvPr id="44" name="Rectangle 43"/>
          <p:cNvSpPr/>
          <p:nvPr/>
        </p:nvSpPr>
        <p:spPr>
          <a:xfrm>
            <a:off x="22625351" y="24474609"/>
            <a:ext cx="20481843" cy="3047525"/>
          </a:xfrm>
          <a:prstGeom prst="rect">
            <a:avLst/>
          </a:prstGeom>
        </p:spPr>
        <p:txBody>
          <a:bodyPr wrap="square">
            <a:noAutofit/>
          </a:bodyPr>
          <a:lstStyle/>
          <a:p>
            <a:r>
              <a:rPr lang="en-US" sz="4800" dirty="0"/>
              <a:t>For our team, this project was a great way to learn the structure and implementation of a binary tree through practice. The final result turned out to be something that all of us were impressed with. In the future we hope that this work helps us to keep in mind a security viewpoint when developing, no matter the application type.</a:t>
            </a:r>
          </a:p>
        </p:txBody>
      </p:sp>
      <p:pic>
        <p:nvPicPr>
          <p:cNvPr id="7" name="Picture 6"/>
          <p:cNvPicPr>
            <a:picLocks noChangeAspect="1"/>
          </p:cNvPicPr>
          <p:nvPr/>
        </p:nvPicPr>
        <p:blipFill>
          <a:blip r:embed="rId4"/>
          <a:stretch>
            <a:fillRect/>
          </a:stretch>
        </p:blipFill>
        <p:spPr>
          <a:xfrm>
            <a:off x="0" y="27537301"/>
            <a:ext cx="11687175" cy="5414642"/>
          </a:xfrm>
          <a:prstGeom prst="rect">
            <a:avLst/>
          </a:prstGeom>
        </p:spPr>
      </p:pic>
      <p:sp>
        <p:nvSpPr>
          <p:cNvPr id="56" name="Rectangle 55"/>
          <p:cNvSpPr/>
          <p:nvPr/>
        </p:nvSpPr>
        <p:spPr>
          <a:xfrm>
            <a:off x="767598" y="11514468"/>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Background</a:t>
            </a:r>
          </a:p>
        </p:txBody>
      </p:sp>
      <p:sp>
        <p:nvSpPr>
          <p:cNvPr id="57" name="Rectangle 56"/>
          <p:cNvSpPr/>
          <p:nvPr/>
        </p:nvSpPr>
        <p:spPr>
          <a:xfrm>
            <a:off x="637511" y="17271579"/>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Project Summary &amp; Major Tasks</a:t>
            </a:r>
          </a:p>
        </p:txBody>
      </p:sp>
      <p:sp>
        <p:nvSpPr>
          <p:cNvPr id="58" name="Rectangle 57"/>
          <p:cNvSpPr/>
          <p:nvPr/>
        </p:nvSpPr>
        <p:spPr>
          <a:xfrm>
            <a:off x="687088" y="18573942"/>
            <a:ext cx="20481843" cy="8344674"/>
          </a:xfrm>
          <a:prstGeom prst="rect">
            <a:avLst/>
          </a:prstGeom>
        </p:spPr>
        <p:txBody>
          <a:bodyPr wrap="square">
            <a:noAutofit/>
          </a:bodyPr>
          <a:lstStyle/>
          <a:p>
            <a:r>
              <a:rPr lang="en-US" sz="6000" dirty="0"/>
              <a:t> Putting our minds together, our group was able to build a binary tree which consists of nodes that contain two pointers which link up the whole tree. This created a binary tree which was then used as the skeleton of the Merkle tree. This Merkle tree implementation meant that votes could only be inserted as leaves to the binary tree and then each parent node in the tree would contain hashed values of their leave added together.</a:t>
            </a:r>
          </a:p>
        </p:txBody>
      </p:sp>
      <p:sp>
        <p:nvSpPr>
          <p:cNvPr id="61" name="Rectangle 60"/>
          <p:cNvSpPr/>
          <p:nvPr/>
        </p:nvSpPr>
        <p:spPr>
          <a:xfrm>
            <a:off x="22472951" y="398014"/>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Limitations &amp; Challenges</a:t>
            </a:r>
          </a:p>
        </p:txBody>
      </p:sp>
      <p:sp>
        <p:nvSpPr>
          <p:cNvPr id="64" name="Rectangle 63"/>
          <p:cNvSpPr/>
          <p:nvPr/>
        </p:nvSpPr>
        <p:spPr>
          <a:xfrm>
            <a:off x="22602394" y="14048285"/>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Results</a:t>
            </a:r>
          </a:p>
        </p:txBody>
      </p:sp>
      <p:sp>
        <p:nvSpPr>
          <p:cNvPr id="65" name="Rectangle 64"/>
          <p:cNvSpPr/>
          <p:nvPr/>
        </p:nvSpPr>
        <p:spPr>
          <a:xfrm>
            <a:off x="22563671" y="2334279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Conclusions &amp; Future Work</a:t>
            </a:r>
          </a:p>
        </p:txBody>
      </p:sp>
      <p:sp>
        <p:nvSpPr>
          <p:cNvPr id="8" name="TextBox 7"/>
          <p:cNvSpPr txBox="1"/>
          <p:nvPr/>
        </p:nvSpPr>
        <p:spPr>
          <a:xfrm>
            <a:off x="17687925" y="13515975"/>
            <a:ext cx="184731" cy="1415772"/>
          </a:xfrm>
          <a:prstGeom prst="rect">
            <a:avLst/>
          </a:prstGeom>
          <a:noFill/>
        </p:spPr>
        <p:txBody>
          <a:bodyPr wrap="none" rtlCol="0">
            <a:spAutoFit/>
          </a:bodyPr>
          <a:lstStyle/>
          <a:p>
            <a:endParaRPr lang="en-US" dirty="0"/>
          </a:p>
        </p:txBody>
      </p:sp>
      <p:pic>
        <p:nvPicPr>
          <p:cNvPr id="9" name="Picture 8"/>
          <p:cNvPicPr>
            <a:picLocks noChangeAspect="1"/>
          </p:cNvPicPr>
          <p:nvPr/>
        </p:nvPicPr>
        <p:blipFill>
          <a:blip r:embed="rId5"/>
          <a:stretch>
            <a:fillRect/>
          </a:stretch>
        </p:blipFill>
        <p:spPr>
          <a:xfrm>
            <a:off x="31175879" y="31170681"/>
            <a:ext cx="1941739" cy="1820825"/>
          </a:xfrm>
          <a:prstGeom prst="rect">
            <a:avLst/>
          </a:prstGeom>
        </p:spPr>
      </p:pic>
      <p:pic>
        <p:nvPicPr>
          <p:cNvPr id="12" name="Picture 11"/>
          <p:cNvPicPr>
            <a:picLocks noChangeAspect="1"/>
          </p:cNvPicPr>
          <p:nvPr/>
        </p:nvPicPr>
        <p:blipFill>
          <a:blip r:embed="rId6"/>
          <a:stretch>
            <a:fillRect/>
          </a:stretch>
        </p:blipFill>
        <p:spPr>
          <a:xfrm>
            <a:off x="41338335" y="31459014"/>
            <a:ext cx="1605870" cy="1291347"/>
          </a:xfrm>
          <a:prstGeom prst="rect">
            <a:avLst/>
          </a:prstGeom>
        </p:spPr>
      </p:pic>
      <p:sp>
        <p:nvSpPr>
          <p:cNvPr id="69" name="Rectangle 68"/>
          <p:cNvSpPr/>
          <p:nvPr/>
        </p:nvSpPr>
        <p:spPr>
          <a:xfrm>
            <a:off x="33084113" y="31550032"/>
            <a:ext cx="7999712" cy="1200329"/>
          </a:xfrm>
          <a:prstGeom prst="rect">
            <a:avLst/>
          </a:prstGeom>
        </p:spPr>
        <p:txBody>
          <a:bodyPr wrap="square">
            <a:spAutoFit/>
          </a:bodyPr>
          <a:lstStyle/>
          <a:p>
            <a:r>
              <a:rPr lang="en-US" sz="2400" b="1" i="1" dirty="0">
                <a:solidFill>
                  <a:srgbClr val="F3A020"/>
                </a:solidFill>
              </a:rPr>
              <a:t>This poster made possible by:</a:t>
            </a:r>
          </a:p>
          <a:p>
            <a:r>
              <a:rPr lang="en-US" sz="2400" b="1" i="1" dirty="0">
                <a:solidFill>
                  <a:srgbClr val="F3A020"/>
                </a:solidFill>
              </a:rPr>
              <a:t>UWYO College of Engineering &amp; Applied Science, UWYO Computer Science Department, and UWYO CEDAR.</a:t>
            </a:r>
          </a:p>
        </p:txBody>
      </p:sp>
      <p:pic>
        <p:nvPicPr>
          <p:cNvPr id="14" name="Picture 13"/>
          <p:cNvPicPr>
            <a:picLocks noChangeAspect="1"/>
          </p:cNvPicPr>
          <p:nvPr/>
        </p:nvPicPr>
        <p:blipFill>
          <a:blip r:embed="rId7"/>
          <a:stretch>
            <a:fillRect/>
          </a:stretch>
        </p:blipFill>
        <p:spPr>
          <a:xfrm>
            <a:off x="29248603" y="31286849"/>
            <a:ext cx="1816774" cy="1588488"/>
          </a:xfrm>
          <a:prstGeom prst="rect">
            <a:avLst/>
          </a:prstGeom>
        </p:spPr>
      </p:pic>
      <p:sp>
        <p:nvSpPr>
          <p:cNvPr id="45" name="Rectangle 44">
            <a:extLst>
              <a:ext uri="{FF2B5EF4-FFF2-40B4-BE49-F238E27FC236}">
                <a16:creationId xmlns:a16="http://schemas.microsoft.com/office/drawing/2014/main" id="{E955ED6C-4067-4724-94DB-5FD9829A011D}"/>
              </a:ext>
            </a:extLst>
          </p:cNvPr>
          <p:cNvSpPr/>
          <p:nvPr/>
        </p:nvSpPr>
        <p:spPr>
          <a:xfrm>
            <a:off x="22515607" y="4562620"/>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4 Hashes</a:t>
            </a:r>
          </a:p>
        </p:txBody>
      </p:sp>
      <p:cxnSp>
        <p:nvCxnSpPr>
          <p:cNvPr id="46" name="Straight Arrow Connector 45">
            <a:extLst>
              <a:ext uri="{FF2B5EF4-FFF2-40B4-BE49-F238E27FC236}">
                <a16:creationId xmlns:a16="http://schemas.microsoft.com/office/drawing/2014/main" id="{84907054-1C05-4036-9CDF-0FD6996B96B5}"/>
              </a:ext>
            </a:extLst>
          </p:cNvPr>
          <p:cNvCxnSpPr>
            <a:cxnSpLocks/>
          </p:cNvCxnSpPr>
          <p:nvPr/>
        </p:nvCxnSpPr>
        <p:spPr>
          <a:xfrm>
            <a:off x="27325950" y="5485949"/>
            <a:ext cx="107735" cy="8197943"/>
          </a:xfrm>
          <a:prstGeom prst="straightConnector1">
            <a:avLst/>
          </a:prstGeom>
          <a:ln w="127000" cmpd="sng">
            <a:solidFill>
              <a:srgbClr val="F3A020"/>
            </a:solidFill>
            <a:tailEnd type="arrow"/>
          </a:ln>
        </p:spPr>
        <p:style>
          <a:lnRef idx="3">
            <a:schemeClr val="accent5"/>
          </a:lnRef>
          <a:fillRef idx="0">
            <a:schemeClr val="accent5"/>
          </a:fillRef>
          <a:effectRef idx="2">
            <a:schemeClr val="accent5"/>
          </a:effectRef>
          <a:fontRef idx="minor">
            <a:schemeClr val="tx1"/>
          </a:fontRef>
        </p:style>
      </p:cxnSp>
      <p:cxnSp>
        <p:nvCxnSpPr>
          <p:cNvPr id="52" name="Straight Arrow Connector 51">
            <a:extLst>
              <a:ext uri="{FF2B5EF4-FFF2-40B4-BE49-F238E27FC236}">
                <a16:creationId xmlns:a16="http://schemas.microsoft.com/office/drawing/2014/main" id="{A6EBC33B-5B72-4188-97F6-73A5C25CE7D8}"/>
              </a:ext>
            </a:extLst>
          </p:cNvPr>
          <p:cNvCxnSpPr>
            <a:cxnSpLocks/>
          </p:cNvCxnSpPr>
          <p:nvPr/>
        </p:nvCxnSpPr>
        <p:spPr>
          <a:xfrm>
            <a:off x="38649649" y="5408855"/>
            <a:ext cx="107735" cy="8197943"/>
          </a:xfrm>
          <a:prstGeom prst="straightConnector1">
            <a:avLst/>
          </a:prstGeom>
          <a:ln w="127000" cmpd="sng">
            <a:solidFill>
              <a:srgbClr val="F3A020"/>
            </a:solidFill>
            <a:tailEnd type="arrow"/>
          </a:ln>
        </p:spPr>
        <p:style>
          <a:lnRef idx="3">
            <a:schemeClr val="accent5"/>
          </a:lnRef>
          <a:fillRef idx="0">
            <a:schemeClr val="accent5"/>
          </a:fillRef>
          <a:effectRef idx="2">
            <a:schemeClr val="accent5"/>
          </a:effectRef>
          <a:fontRef idx="minor">
            <a:schemeClr val="tx1"/>
          </a:fontRef>
        </p:style>
      </p:cxnSp>
      <p:sp>
        <p:nvSpPr>
          <p:cNvPr id="53" name="Rectangle 52">
            <a:extLst>
              <a:ext uri="{FF2B5EF4-FFF2-40B4-BE49-F238E27FC236}">
                <a16:creationId xmlns:a16="http://schemas.microsoft.com/office/drawing/2014/main" id="{297EE812-C9AF-45AC-8296-80F54A72123C}"/>
              </a:ext>
            </a:extLst>
          </p:cNvPr>
          <p:cNvSpPr/>
          <p:nvPr/>
        </p:nvSpPr>
        <p:spPr>
          <a:xfrm>
            <a:off x="22197483" y="5905462"/>
            <a:ext cx="5090825" cy="7052580"/>
          </a:xfrm>
          <a:prstGeom prst="rect">
            <a:avLst/>
          </a:prstGeom>
        </p:spPr>
        <p:txBody>
          <a:bodyPr wrap="square">
            <a:noAutofit/>
          </a:bodyPr>
          <a:lstStyle/>
          <a:p>
            <a:r>
              <a:rPr lang="en-US" sz="3600" dirty="0"/>
              <a:t>Sam Blair’s hash </a:t>
            </a:r>
          </a:p>
          <a:p>
            <a:r>
              <a:rPr lang="en-US" sz="3600" dirty="0"/>
              <a:t>This hash function was used for UNIX devices. It bitwise shifted the entry to create the hash. It first shifts the hash left by four. Then it checks if not zero to  preform the next operation. Lastly it shifted the whole hash right by 24 bits with an exclusive or. This was the ELF function that was based off of PJW. hash function.</a:t>
            </a:r>
          </a:p>
        </p:txBody>
      </p:sp>
      <p:sp>
        <p:nvSpPr>
          <p:cNvPr id="54" name="Rectangle 53">
            <a:extLst>
              <a:ext uri="{FF2B5EF4-FFF2-40B4-BE49-F238E27FC236}">
                <a16:creationId xmlns:a16="http://schemas.microsoft.com/office/drawing/2014/main" id="{62EAE069-C7A0-495A-9F3A-0C3CFA6078DB}"/>
              </a:ext>
            </a:extLst>
          </p:cNvPr>
          <p:cNvSpPr/>
          <p:nvPr/>
        </p:nvSpPr>
        <p:spPr>
          <a:xfrm>
            <a:off x="27536033" y="6020008"/>
            <a:ext cx="5340492" cy="7052580"/>
          </a:xfrm>
          <a:prstGeom prst="rect">
            <a:avLst/>
          </a:prstGeom>
        </p:spPr>
        <p:txBody>
          <a:bodyPr wrap="square">
            <a:noAutofit/>
          </a:bodyPr>
          <a:lstStyle/>
          <a:p>
            <a:r>
              <a:rPr lang="en-US" sz="3600" dirty="0"/>
              <a:t>Sam Goering’s hash function: The hash function passes a string(key) in to the hash. A seed of 78498 which is a prime number is initialized. The function iterates through the string multiplying each character by the seed then exclusive or with a bitwise shifting left by 2 then exclusive or with the bitwise </a:t>
            </a:r>
            <a:r>
              <a:rPr lang="en-US" sz="3600"/>
              <a:t>shift right by 15. </a:t>
            </a:r>
            <a:endParaRPr lang="en-US" sz="3600" dirty="0"/>
          </a:p>
        </p:txBody>
      </p:sp>
      <p:sp>
        <p:nvSpPr>
          <p:cNvPr id="55" name="Rectangle 54">
            <a:extLst>
              <a:ext uri="{FF2B5EF4-FFF2-40B4-BE49-F238E27FC236}">
                <a16:creationId xmlns:a16="http://schemas.microsoft.com/office/drawing/2014/main" id="{C9B5E307-0712-4445-8770-9F24FFEF8A12}"/>
              </a:ext>
            </a:extLst>
          </p:cNvPr>
          <p:cNvSpPr/>
          <p:nvPr/>
        </p:nvSpPr>
        <p:spPr>
          <a:xfrm>
            <a:off x="33183966" y="5858442"/>
            <a:ext cx="5389486" cy="7711490"/>
          </a:xfrm>
          <a:prstGeom prst="rect">
            <a:avLst/>
          </a:prstGeom>
        </p:spPr>
        <p:txBody>
          <a:bodyPr wrap="square">
            <a:noAutofit/>
          </a:bodyPr>
          <a:lstStyle/>
          <a:p>
            <a:r>
              <a:rPr lang="en-US" sz="3600" dirty="0"/>
              <a:t>Oyedola Ajao’s hash:</a:t>
            </a:r>
          </a:p>
          <a:p>
            <a:r>
              <a:rPr lang="en-US" sz="3600" dirty="0"/>
              <a:t>This hash function takes in a key of type string. A hash and index (</a:t>
            </a:r>
            <a:r>
              <a:rPr lang="en-US" sz="3600" dirty="0" err="1"/>
              <a:t>i</a:t>
            </a:r>
            <a:r>
              <a:rPr lang="en-US" sz="3600" dirty="0"/>
              <a:t>) are initialized to zero. The length of the key is set to length (</a:t>
            </a:r>
            <a:r>
              <a:rPr lang="en-US" sz="3600" dirty="0" err="1"/>
              <a:t>len</a:t>
            </a:r>
            <a:r>
              <a:rPr lang="en-US" sz="3600" dirty="0"/>
              <a:t>). There is then a loop that states, so long as the index is smaller than the length, then the hash is equal to the key at the index added to the hash moved to the right 6, and added to the hash moved to the left 16, minus the hash.</a:t>
            </a:r>
          </a:p>
        </p:txBody>
      </p:sp>
      <p:cxnSp>
        <p:nvCxnSpPr>
          <p:cNvPr id="42" name="Straight Arrow Connector 41">
            <a:extLst>
              <a:ext uri="{FF2B5EF4-FFF2-40B4-BE49-F238E27FC236}">
                <a16:creationId xmlns:a16="http://schemas.microsoft.com/office/drawing/2014/main" id="{F0E72F32-5506-4379-973D-61D8EDAE561A}"/>
              </a:ext>
            </a:extLst>
          </p:cNvPr>
          <p:cNvCxnSpPr>
            <a:cxnSpLocks/>
          </p:cNvCxnSpPr>
          <p:nvPr/>
        </p:nvCxnSpPr>
        <p:spPr>
          <a:xfrm>
            <a:off x="32976378" y="5474237"/>
            <a:ext cx="107735" cy="8197943"/>
          </a:xfrm>
          <a:prstGeom prst="straightConnector1">
            <a:avLst/>
          </a:prstGeom>
          <a:ln w="127000" cmpd="sng">
            <a:solidFill>
              <a:srgbClr val="F3A020"/>
            </a:solidFill>
            <a:tailEnd type="arrow"/>
          </a:ln>
        </p:spPr>
        <p:style>
          <a:lnRef idx="3">
            <a:schemeClr val="accent5"/>
          </a:lnRef>
          <a:fillRef idx="0">
            <a:schemeClr val="accent5"/>
          </a:fillRef>
          <a:effectRef idx="2">
            <a:schemeClr val="accent5"/>
          </a:effectRef>
          <a:fontRef idx="minor">
            <a:schemeClr val="tx1"/>
          </a:fontRef>
        </p:style>
      </p:cxnSp>
      <p:sp>
        <p:nvSpPr>
          <p:cNvPr id="2" name="TextBox 1">
            <a:extLst>
              <a:ext uri="{FF2B5EF4-FFF2-40B4-BE49-F238E27FC236}">
                <a16:creationId xmlns:a16="http://schemas.microsoft.com/office/drawing/2014/main" id="{4F503332-99E9-4AAC-AC0B-D6ED55BB414D}"/>
              </a:ext>
            </a:extLst>
          </p:cNvPr>
          <p:cNvSpPr txBox="1"/>
          <p:nvPr/>
        </p:nvSpPr>
        <p:spPr>
          <a:xfrm>
            <a:off x="22423058" y="1345949"/>
            <a:ext cx="20630891" cy="2554545"/>
          </a:xfrm>
          <a:prstGeom prst="rect">
            <a:avLst/>
          </a:prstGeom>
          <a:noFill/>
        </p:spPr>
        <p:txBody>
          <a:bodyPr wrap="square" rtlCol="0">
            <a:spAutoFit/>
          </a:bodyPr>
          <a:lstStyle/>
          <a:p>
            <a:r>
              <a:rPr lang="en-US" sz="4000" dirty="0"/>
              <a:t>Our group ran into issues regarding the building and display of a binary tree, which lead to discussion on how the logic worked and the solution to building correctly. The Merkle tree functions regarding the number of operations also took a fair amount of thinking through. Our group worked together in order to debug any issues that halted progress on the project and produced a solid project in the end.</a:t>
            </a:r>
          </a:p>
        </p:txBody>
      </p:sp>
      <p:sp>
        <p:nvSpPr>
          <p:cNvPr id="3" name="TextBox 2">
            <a:extLst>
              <a:ext uri="{FF2B5EF4-FFF2-40B4-BE49-F238E27FC236}">
                <a16:creationId xmlns:a16="http://schemas.microsoft.com/office/drawing/2014/main" id="{AB5EA3E1-3616-45C2-80BC-59D5D1C5EFE4}"/>
              </a:ext>
            </a:extLst>
          </p:cNvPr>
          <p:cNvSpPr txBox="1"/>
          <p:nvPr/>
        </p:nvSpPr>
        <p:spPr>
          <a:xfrm>
            <a:off x="38757385" y="5514331"/>
            <a:ext cx="4349810" cy="8710077"/>
          </a:xfrm>
          <a:prstGeom prst="rect">
            <a:avLst/>
          </a:prstGeom>
          <a:noFill/>
        </p:spPr>
        <p:txBody>
          <a:bodyPr wrap="square" rtlCol="0">
            <a:spAutoFit/>
          </a:bodyPr>
          <a:lstStyle/>
          <a:p>
            <a:r>
              <a:rPr lang="en-US" sz="3300" dirty="0"/>
              <a:t>Easton’s hash Description of my hash function: The hash function takes in a key (of type string) in as a parameter. For the length of the key, the hash value (originally 1) is multiplied by 0x811C9DC5. This value is then taken to the </a:t>
            </a:r>
            <a:r>
              <a:rPr lang="en-US" sz="3300" i="1" dirty="0" err="1"/>
              <a:t>i</a:t>
            </a:r>
            <a:r>
              <a:rPr lang="en-US" sz="3300" dirty="0" err="1"/>
              <a:t>th</a:t>
            </a:r>
            <a:r>
              <a:rPr lang="en-US" sz="3300" dirty="0"/>
              <a:t> power during the for loop. After the for loop convert the string to an integer and return that integer as the hashed value</a:t>
            </a:r>
            <a:r>
              <a:rPr lang="en-US" sz="3200" dirty="0"/>
              <a:t>.</a:t>
            </a:r>
          </a:p>
          <a:p>
            <a:r>
              <a:rPr lang="en-US" sz="3200" dirty="0"/>
              <a:t> </a:t>
            </a:r>
          </a:p>
        </p:txBody>
      </p:sp>
      <p:pic>
        <p:nvPicPr>
          <p:cNvPr id="5" name="Picture 4">
            <a:extLst>
              <a:ext uri="{FF2B5EF4-FFF2-40B4-BE49-F238E27FC236}">
                <a16:creationId xmlns:a16="http://schemas.microsoft.com/office/drawing/2014/main" id="{4443575F-77FE-4564-9BB8-C96D6ED091E7}"/>
              </a:ext>
            </a:extLst>
          </p:cNvPr>
          <p:cNvPicPr>
            <a:picLocks noChangeAspect="1"/>
          </p:cNvPicPr>
          <p:nvPr/>
        </p:nvPicPr>
        <p:blipFill>
          <a:blip r:embed="rId8"/>
          <a:stretch>
            <a:fillRect/>
          </a:stretch>
        </p:blipFill>
        <p:spPr>
          <a:xfrm>
            <a:off x="28042077" y="18331537"/>
            <a:ext cx="8209342" cy="4617755"/>
          </a:xfrm>
          <a:prstGeom prst="rect">
            <a:avLst/>
          </a:prstGeom>
        </p:spPr>
      </p:pic>
    </p:spTree>
    <p:extLst>
      <p:ext uri="{BB962C8B-B14F-4D97-AF65-F5344CB8AC3E}">
        <p14:creationId xmlns:p14="http://schemas.microsoft.com/office/powerpoint/2010/main" val="10409392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3195</TotalTime>
  <Words>805</Words>
  <Application>Microsoft Office PowerPoint</Application>
  <PresentationFormat>Custom</PresentationFormat>
  <Paragraphs>31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Avenir Book</vt:lpstr>
      <vt:lpstr>Calibri</vt:lpstr>
      <vt:lpstr>Garamond</vt:lpstr>
      <vt:lpstr>Office Theme</vt:lpstr>
      <vt:lpstr>PowerPoint Presentation</vt:lpstr>
    </vt:vector>
  </TitlesOfParts>
  <Company>Erebus Labs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Borowczak</dc:creator>
  <cp:lastModifiedBy>Oyedola K Ajao</cp:lastModifiedBy>
  <cp:revision>158</cp:revision>
  <dcterms:created xsi:type="dcterms:W3CDTF">2014-09-24T21:48:38Z</dcterms:created>
  <dcterms:modified xsi:type="dcterms:W3CDTF">2017-12-05T00:18:57Z</dcterms:modified>
</cp:coreProperties>
</file>

<file path=docProps/thumbnail.jpeg>
</file>